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Horizon" charset="1" panose="02000500000000000000"/>
      <p:regular r:id="rId13"/>
    </p:embeddedFont>
    <p:embeddedFont>
      <p:font typeface="Futura" charset="1" panose="020B0502020204020303"/>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400" y="-1276502"/>
            <a:ext cx="18440400" cy="17265265"/>
          </a:xfrm>
          <a:custGeom>
            <a:avLst/>
            <a:gdLst/>
            <a:ahLst/>
            <a:cxnLst/>
            <a:rect r="r" b="b" t="t" l="l"/>
            <a:pathLst>
              <a:path h="17265265" w="18440400">
                <a:moveTo>
                  <a:pt x="0" y="0"/>
                </a:moveTo>
                <a:lnTo>
                  <a:pt x="18440400" y="0"/>
                </a:lnTo>
                <a:lnTo>
                  <a:pt x="18440400" y="17265265"/>
                </a:lnTo>
                <a:lnTo>
                  <a:pt x="0" y="17265265"/>
                </a:lnTo>
                <a:lnTo>
                  <a:pt x="0" y="0"/>
                </a:lnTo>
                <a:close/>
              </a:path>
            </a:pathLst>
          </a:custGeom>
          <a:blipFill>
            <a:blip r:embed="rId2"/>
            <a:stretch>
              <a:fillRect l="-609" t="0" r="-609" b="0"/>
            </a:stretch>
          </a:blipFill>
        </p:spPr>
      </p:sp>
      <p:grpSp>
        <p:nvGrpSpPr>
          <p:cNvPr name="Group 3" id="3"/>
          <p:cNvGrpSpPr/>
          <p:nvPr/>
        </p:nvGrpSpPr>
        <p:grpSpPr>
          <a:xfrm rot="0">
            <a:off x="-16660" y="-315371"/>
            <a:ext cx="11495994" cy="1790842"/>
            <a:chOff x="0" y="0"/>
            <a:chExt cx="3027752" cy="471662"/>
          </a:xfrm>
        </p:grpSpPr>
        <p:sp>
          <p:nvSpPr>
            <p:cNvPr name="Freeform 4" id="4"/>
            <p:cNvSpPr/>
            <p:nvPr/>
          </p:nvSpPr>
          <p:spPr>
            <a:xfrm flipH="false" flipV="false" rot="0">
              <a:off x="0" y="0"/>
              <a:ext cx="3027752" cy="471662"/>
            </a:xfrm>
            <a:custGeom>
              <a:avLst/>
              <a:gdLst/>
              <a:ahLst/>
              <a:cxnLst/>
              <a:rect r="r" b="b" t="t" l="l"/>
              <a:pathLst>
                <a:path h="471662" w="3027752">
                  <a:moveTo>
                    <a:pt x="34346" y="0"/>
                  </a:moveTo>
                  <a:lnTo>
                    <a:pt x="2993406" y="0"/>
                  </a:lnTo>
                  <a:cubicBezTo>
                    <a:pt x="3002515" y="0"/>
                    <a:pt x="3011251" y="3619"/>
                    <a:pt x="3017692" y="10060"/>
                  </a:cubicBezTo>
                  <a:cubicBezTo>
                    <a:pt x="3024133" y="16501"/>
                    <a:pt x="3027752" y="25237"/>
                    <a:pt x="3027752" y="34346"/>
                  </a:cubicBezTo>
                  <a:lnTo>
                    <a:pt x="3027752" y="437316"/>
                  </a:lnTo>
                  <a:cubicBezTo>
                    <a:pt x="3027752" y="456285"/>
                    <a:pt x="3012374" y="471662"/>
                    <a:pt x="2993406" y="471662"/>
                  </a:cubicBezTo>
                  <a:lnTo>
                    <a:pt x="34346" y="471662"/>
                  </a:lnTo>
                  <a:cubicBezTo>
                    <a:pt x="25237" y="471662"/>
                    <a:pt x="16501" y="468043"/>
                    <a:pt x="10060" y="461602"/>
                  </a:cubicBezTo>
                  <a:cubicBezTo>
                    <a:pt x="3619" y="455161"/>
                    <a:pt x="0" y="446425"/>
                    <a:pt x="0" y="437316"/>
                  </a:cubicBezTo>
                  <a:lnTo>
                    <a:pt x="0" y="34346"/>
                  </a:lnTo>
                  <a:cubicBezTo>
                    <a:pt x="0" y="25237"/>
                    <a:pt x="3619" y="16501"/>
                    <a:pt x="10060" y="10060"/>
                  </a:cubicBezTo>
                  <a:cubicBezTo>
                    <a:pt x="16501" y="3619"/>
                    <a:pt x="25237" y="0"/>
                    <a:pt x="34346" y="0"/>
                  </a:cubicBezTo>
                  <a:close/>
                </a:path>
              </a:pathLst>
            </a:custGeom>
            <a:gradFill rotWithShape="true">
              <a:gsLst>
                <a:gs pos="0">
                  <a:srgbClr val="000000">
                    <a:alpha val="49000"/>
                  </a:srgbClr>
                </a:gs>
                <a:gs pos="100000">
                  <a:srgbClr val="3432C7">
                    <a:alpha val="49000"/>
                  </a:srgbClr>
                </a:gs>
              </a:gsLst>
              <a:lin ang="16200000"/>
            </a:gradFill>
          </p:spPr>
        </p:sp>
        <p:sp>
          <p:nvSpPr>
            <p:cNvPr name="TextBox 5" id="5"/>
            <p:cNvSpPr txBox="true"/>
            <p:nvPr/>
          </p:nvSpPr>
          <p:spPr>
            <a:xfrm>
              <a:off x="0" y="-76200"/>
              <a:ext cx="3027752" cy="54786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6629" y="0"/>
            <a:ext cx="1475470" cy="1475470"/>
          </a:xfrm>
          <a:custGeom>
            <a:avLst/>
            <a:gdLst/>
            <a:ahLst/>
            <a:cxnLst/>
            <a:rect r="r" b="b" t="t" l="l"/>
            <a:pathLst>
              <a:path h="1475470" w="1475470">
                <a:moveTo>
                  <a:pt x="0" y="0"/>
                </a:moveTo>
                <a:lnTo>
                  <a:pt x="1475470" y="0"/>
                </a:lnTo>
                <a:lnTo>
                  <a:pt x="1475470" y="1475470"/>
                </a:lnTo>
                <a:lnTo>
                  <a:pt x="0" y="1475470"/>
                </a:lnTo>
                <a:lnTo>
                  <a:pt x="0" y="0"/>
                </a:lnTo>
                <a:close/>
              </a:path>
            </a:pathLst>
          </a:custGeom>
          <a:blipFill>
            <a:blip r:embed="rId3"/>
            <a:stretch>
              <a:fillRect l="0" t="0" r="0" b="0"/>
            </a:stretch>
          </a:blipFill>
        </p:spPr>
      </p:sp>
      <p:sp>
        <p:nvSpPr>
          <p:cNvPr name="TextBox 7" id="7"/>
          <p:cNvSpPr txBox="true"/>
          <p:nvPr/>
        </p:nvSpPr>
        <p:spPr>
          <a:xfrm rot="0">
            <a:off x="1757449" y="204286"/>
            <a:ext cx="9573964" cy="1029336"/>
          </a:xfrm>
          <a:prstGeom prst="rect">
            <a:avLst/>
          </a:prstGeom>
        </p:spPr>
        <p:txBody>
          <a:bodyPr anchor="t" rtlCol="false" tIns="0" lIns="0" bIns="0" rIns="0">
            <a:spAutoFit/>
          </a:bodyPr>
          <a:lstStyle/>
          <a:p>
            <a:pPr algn="ctr">
              <a:lnSpc>
                <a:spcPts val="7839"/>
              </a:lnSpc>
              <a:spcBef>
                <a:spcPct val="0"/>
              </a:spcBef>
            </a:pPr>
            <a:r>
              <a:rPr lang="en-US" sz="5599">
                <a:solidFill>
                  <a:srgbClr val="B4B4B4"/>
                </a:solidFill>
                <a:latin typeface="Horizon"/>
                <a:ea typeface="Horizon"/>
                <a:cs typeface="Horizon"/>
                <a:sym typeface="Horizon"/>
              </a:rPr>
              <a:t>Project Ellipse</a:t>
            </a:r>
          </a:p>
        </p:txBody>
      </p:sp>
      <p:sp>
        <p:nvSpPr>
          <p:cNvPr name="TextBox 8" id="8"/>
          <p:cNvSpPr txBox="true"/>
          <p:nvPr/>
        </p:nvSpPr>
        <p:spPr>
          <a:xfrm rot="0">
            <a:off x="1757449" y="2761901"/>
            <a:ext cx="11927843" cy="3076253"/>
          </a:xfrm>
          <a:prstGeom prst="rect">
            <a:avLst/>
          </a:prstGeom>
        </p:spPr>
        <p:txBody>
          <a:bodyPr anchor="t" rtlCol="false" tIns="0" lIns="0" bIns="0" rIns="0">
            <a:spAutoFit/>
          </a:bodyPr>
          <a:lstStyle/>
          <a:p>
            <a:pPr algn="l">
              <a:lnSpc>
                <a:spcPts val="7892"/>
              </a:lnSpc>
              <a:spcBef>
                <a:spcPct val="0"/>
              </a:spcBef>
            </a:pPr>
            <a:r>
              <a:rPr lang="en-US" sz="5637">
                <a:solidFill>
                  <a:srgbClr val="B4B4B4"/>
                </a:solidFill>
                <a:latin typeface="Futura"/>
                <a:ea typeface="Futura"/>
                <a:cs typeface="Futura"/>
                <a:sym typeface="Futura"/>
              </a:rPr>
              <a:t>HOW TO REVOLUTIONIZE THE WASTE RECYCLING ON MARS OUR WAY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00831" y="0"/>
            <a:ext cx="10987169" cy="10287000"/>
          </a:xfrm>
          <a:custGeom>
            <a:avLst/>
            <a:gdLst/>
            <a:ahLst/>
            <a:cxnLst/>
            <a:rect r="r" b="b" t="t" l="l"/>
            <a:pathLst>
              <a:path h="10287000" w="10987169">
                <a:moveTo>
                  <a:pt x="0" y="0"/>
                </a:moveTo>
                <a:lnTo>
                  <a:pt x="10987169" y="0"/>
                </a:lnTo>
                <a:lnTo>
                  <a:pt x="10987169" y="10287000"/>
                </a:lnTo>
                <a:lnTo>
                  <a:pt x="0" y="10287000"/>
                </a:lnTo>
                <a:lnTo>
                  <a:pt x="0" y="0"/>
                </a:lnTo>
                <a:close/>
              </a:path>
            </a:pathLst>
          </a:custGeom>
          <a:blipFill>
            <a:blip r:embed="rId2"/>
            <a:stretch>
              <a:fillRect l="-609" t="0" r="-609" b="0"/>
            </a:stretch>
          </a:blipFill>
        </p:spPr>
      </p:sp>
      <p:grpSp>
        <p:nvGrpSpPr>
          <p:cNvPr name="Group 3" id="3"/>
          <p:cNvGrpSpPr/>
          <p:nvPr/>
        </p:nvGrpSpPr>
        <p:grpSpPr>
          <a:xfrm rot="0">
            <a:off x="-1024813" y="-135159"/>
            <a:ext cx="9375314" cy="10726959"/>
            <a:chOff x="0" y="0"/>
            <a:chExt cx="1022434" cy="1169839"/>
          </a:xfrm>
        </p:grpSpPr>
        <p:sp>
          <p:nvSpPr>
            <p:cNvPr name="Freeform 4" id="4"/>
            <p:cNvSpPr/>
            <p:nvPr/>
          </p:nvSpPr>
          <p:spPr>
            <a:xfrm flipH="false" flipV="false" rot="0">
              <a:off x="0" y="0"/>
              <a:ext cx="1022434" cy="1169839"/>
            </a:xfrm>
            <a:custGeom>
              <a:avLst/>
              <a:gdLst/>
              <a:ahLst/>
              <a:cxnLst/>
              <a:rect r="r" b="b" t="t" l="l"/>
              <a:pathLst>
                <a:path h="1169839" w="1022434">
                  <a:moveTo>
                    <a:pt x="100961" y="0"/>
                  </a:moveTo>
                  <a:lnTo>
                    <a:pt x="921474" y="0"/>
                  </a:lnTo>
                  <a:cubicBezTo>
                    <a:pt x="977233" y="0"/>
                    <a:pt x="1022434" y="45202"/>
                    <a:pt x="1022434" y="100961"/>
                  </a:cubicBezTo>
                  <a:lnTo>
                    <a:pt x="1022434" y="1068879"/>
                  </a:lnTo>
                  <a:cubicBezTo>
                    <a:pt x="1022434" y="1124638"/>
                    <a:pt x="977233" y="1169839"/>
                    <a:pt x="921474" y="1169839"/>
                  </a:cubicBezTo>
                  <a:lnTo>
                    <a:pt x="100961" y="1169839"/>
                  </a:lnTo>
                  <a:cubicBezTo>
                    <a:pt x="45202" y="1169839"/>
                    <a:pt x="0" y="1124638"/>
                    <a:pt x="0" y="1068879"/>
                  </a:cubicBezTo>
                  <a:lnTo>
                    <a:pt x="0" y="100961"/>
                  </a:lnTo>
                  <a:cubicBezTo>
                    <a:pt x="0" y="45202"/>
                    <a:pt x="45202" y="0"/>
                    <a:pt x="100961" y="0"/>
                  </a:cubicBezTo>
                  <a:close/>
                </a:path>
              </a:pathLst>
            </a:custGeom>
            <a:solidFill>
              <a:srgbClr val="1A1714"/>
            </a:solidFill>
          </p:spPr>
        </p:sp>
        <p:sp>
          <p:nvSpPr>
            <p:cNvPr name="TextBox 5" id="5"/>
            <p:cNvSpPr txBox="true"/>
            <p:nvPr/>
          </p:nvSpPr>
          <p:spPr>
            <a:xfrm>
              <a:off x="0" y="-76200"/>
              <a:ext cx="1022434" cy="124603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29012" y="1711566"/>
            <a:ext cx="8014988" cy="8260063"/>
            <a:chOff x="0" y="0"/>
            <a:chExt cx="760048" cy="783288"/>
          </a:xfrm>
        </p:grpSpPr>
        <p:sp>
          <p:nvSpPr>
            <p:cNvPr name="Freeform 7" id="7"/>
            <p:cNvSpPr/>
            <p:nvPr/>
          </p:nvSpPr>
          <p:spPr>
            <a:xfrm flipH="false" flipV="false" rot="0">
              <a:off x="0" y="0"/>
              <a:ext cx="760048" cy="783288"/>
            </a:xfrm>
            <a:custGeom>
              <a:avLst/>
              <a:gdLst/>
              <a:ahLst/>
              <a:cxnLst/>
              <a:rect r="r" b="b" t="t" l="l"/>
              <a:pathLst>
                <a:path h="783288" w="760048">
                  <a:moveTo>
                    <a:pt x="135815" y="0"/>
                  </a:moveTo>
                  <a:lnTo>
                    <a:pt x="624233" y="0"/>
                  </a:lnTo>
                  <a:cubicBezTo>
                    <a:pt x="660254" y="0"/>
                    <a:pt x="694799" y="14309"/>
                    <a:pt x="720269" y="39779"/>
                  </a:cubicBezTo>
                  <a:cubicBezTo>
                    <a:pt x="745739" y="65249"/>
                    <a:pt x="760048" y="99794"/>
                    <a:pt x="760048" y="135815"/>
                  </a:cubicBezTo>
                  <a:lnTo>
                    <a:pt x="760048" y="647474"/>
                  </a:lnTo>
                  <a:cubicBezTo>
                    <a:pt x="760048" y="683494"/>
                    <a:pt x="745739" y="718039"/>
                    <a:pt x="720269" y="743509"/>
                  </a:cubicBezTo>
                  <a:cubicBezTo>
                    <a:pt x="694799" y="768979"/>
                    <a:pt x="660254" y="783288"/>
                    <a:pt x="624233" y="783288"/>
                  </a:cubicBezTo>
                  <a:lnTo>
                    <a:pt x="135815" y="783288"/>
                  </a:lnTo>
                  <a:cubicBezTo>
                    <a:pt x="99794" y="783288"/>
                    <a:pt x="65249" y="768979"/>
                    <a:pt x="39779" y="743509"/>
                  </a:cubicBezTo>
                  <a:cubicBezTo>
                    <a:pt x="14309" y="718039"/>
                    <a:pt x="0" y="683494"/>
                    <a:pt x="0" y="647474"/>
                  </a:cubicBezTo>
                  <a:lnTo>
                    <a:pt x="0" y="135815"/>
                  </a:lnTo>
                  <a:cubicBezTo>
                    <a:pt x="0" y="99794"/>
                    <a:pt x="14309" y="65249"/>
                    <a:pt x="39779" y="39779"/>
                  </a:cubicBezTo>
                  <a:cubicBezTo>
                    <a:pt x="65249" y="14309"/>
                    <a:pt x="99794" y="0"/>
                    <a:pt x="135815" y="0"/>
                  </a:cubicBezTo>
                  <a:close/>
                </a:path>
              </a:pathLst>
            </a:custGeom>
            <a:solidFill>
              <a:srgbClr val="292A29"/>
            </a:solidFill>
          </p:spPr>
        </p:sp>
        <p:sp>
          <p:nvSpPr>
            <p:cNvPr name="TextBox 8" id="8"/>
            <p:cNvSpPr txBox="true"/>
            <p:nvPr/>
          </p:nvSpPr>
          <p:spPr>
            <a:xfrm>
              <a:off x="0" y="-76200"/>
              <a:ext cx="760048" cy="85948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059239" y="1806646"/>
            <a:ext cx="6523044" cy="8348257"/>
          </a:xfrm>
          <a:prstGeom prst="rect">
            <a:avLst/>
          </a:prstGeom>
        </p:spPr>
        <p:txBody>
          <a:bodyPr anchor="t" rtlCol="false" tIns="0" lIns="0" bIns="0" rIns="0">
            <a:spAutoFit/>
          </a:bodyPr>
          <a:lstStyle/>
          <a:p>
            <a:pPr algn="l">
              <a:lnSpc>
                <a:spcPts val="5077"/>
              </a:lnSpc>
            </a:pPr>
            <a:r>
              <a:rPr lang="en-US" sz="3626">
                <a:solidFill>
                  <a:srgbClr val="D9D9D9"/>
                </a:solidFill>
                <a:latin typeface="Futura"/>
                <a:ea typeface="Futura"/>
                <a:cs typeface="Futura"/>
                <a:sym typeface="Futura"/>
              </a:rPr>
              <a:t>In our world, space exploration is a very important part since humanity is advancing to stars. But how do we make it  sustainable? Getting there is a challenge, and we have to manage our life on the red planet. One of the important aspects is a proper inorganic trash management during the mission. That is where Project Ellipse takes place.</a:t>
            </a:r>
          </a:p>
          <a:p>
            <a:pPr algn="ctr">
              <a:lnSpc>
                <a:spcPts val="5077"/>
              </a:lnSpc>
              <a:spcBef>
                <a:spcPct val="0"/>
              </a:spcBef>
            </a:pPr>
          </a:p>
        </p:txBody>
      </p:sp>
      <p:grpSp>
        <p:nvGrpSpPr>
          <p:cNvPr name="Group 10" id="10"/>
          <p:cNvGrpSpPr/>
          <p:nvPr/>
        </p:nvGrpSpPr>
        <p:grpSpPr>
          <a:xfrm rot="0">
            <a:off x="-16660" y="-315371"/>
            <a:ext cx="11495994" cy="1790842"/>
            <a:chOff x="0" y="0"/>
            <a:chExt cx="3027752" cy="471662"/>
          </a:xfrm>
        </p:grpSpPr>
        <p:sp>
          <p:nvSpPr>
            <p:cNvPr name="Freeform 11" id="11"/>
            <p:cNvSpPr/>
            <p:nvPr/>
          </p:nvSpPr>
          <p:spPr>
            <a:xfrm flipH="false" flipV="false" rot="0">
              <a:off x="0" y="0"/>
              <a:ext cx="3027752" cy="471662"/>
            </a:xfrm>
            <a:custGeom>
              <a:avLst/>
              <a:gdLst/>
              <a:ahLst/>
              <a:cxnLst/>
              <a:rect r="r" b="b" t="t" l="l"/>
              <a:pathLst>
                <a:path h="471662" w="3027752">
                  <a:moveTo>
                    <a:pt x="34346" y="0"/>
                  </a:moveTo>
                  <a:lnTo>
                    <a:pt x="2993406" y="0"/>
                  </a:lnTo>
                  <a:cubicBezTo>
                    <a:pt x="3002515" y="0"/>
                    <a:pt x="3011251" y="3619"/>
                    <a:pt x="3017692" y="10060"/>
                  </a:cubicBezTo>
                  <a:cubicBezTo>
                    <a:pt x="3024133" y="16501"/>
                    <a:pt x="3027752" y="25237"/>
                    <a:pt x="3027752" y="34346"/>
                  </a:cubicBezTo>
                  <a:lnTo>
                    <a:pt x="3027752" y="437316"/>
                  </a:lnTo>
                  <a:cubicBezTo>
                    <a:pt x="3027752" y="456285"/>
                    <a:pt x="3012374" y="471662"/>
                    <a:pt x="2993406" y="471662"/>
                  </a:cubicBezTo>
                  <a:lnTo>
                    <a:pt x="34346" y="471662"/>
                  </a:lnTo>
                  <a:cubicBezTo>
                    <a:pt x="25237" y="471662"/>
                    <a:pt x="16501" y="468043"/>
                    <a:pt x="10060" y="461602"/>
                  </a:cubicBezTo>
                  <a:cubicBezTo>
                    <a:pt x="3619" y="455161"/>
                    <a:pt x="0" y="446425"/>
                    <a:pt x="0" y="437316"/>
                  </a:cubicBezTo>
                  <a:lnTo>
                    <a:pt x="0" y="34346"/>
                  </a:lnTo>
                  <a:cubicBezTo>
                    <a:pt x="0" y="25237"/>
                    <a:pt x="3619" y="16501"/>
                    <a:pt x="10060" y="10060"/>
                  </a:cubicBezTo>
                  <a:cubicBezTo>
                    <a:pt x="16501" y="3619"/>
                    <a:pt x="25237" y="0"/>
                    <a:pt x="34346" y="0"/>
                  </a:cubicBezTo>
                  <a:close/>
                </a:path>
              </a:pathLst>
            </a:custGeom>
            <a:gradFill rotWithShape="true">
              <a:gsLst>
                <a:gs pos="0">
                  <a:srgbClr val="000000">
                    <a:alpha val="49000"/>
                  </a:srgbClr>
                </a:gs>
                <a:gs pos="100000">
                  <a:srgbClr val="3432C7">
                    <a:alpha val="49000"/>
                  </a:srgbClr>
                </a:gs>
              </a:gsLst>
              <a:lin ang="16200000"/>
            </a:gradFill>
          </p:spPr>
        </p:sp>
        <p:sp>
          <p:nvSpPr>
            <p:cNvPr name="TextBox 12" id="12"/>
            <p:cNvSpPr txBox="true"/>
            <p:nvPr/>
          </p:nvSpPr>
          <p:spPr>
            <a:xfrm>
              <a:off x="0" y="-76200"/>
              <a:ext cx="3027752" cy="547862"/>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6629" y="0"/>
            <a:ext cx="1475470" cy="1475470"/>
          </a:xfrm>
          <a:custGeom>
            <a:avLst/>
            <a:gdLst/>
            <a:ahLst/>
            <a:cxnLst/>
            <a:rect r="r" b="b" t="t" l="l"/>
            <a:pathLst>
              <a:path h="1475470" w="1475470">
                <a:moveTo>
                  <a:pt x="0" y="0"/>
                </a:moveTo>
                <a:lnTo>
                  <a:pt x="1475470" y="0"/>
                </a:lnTo>
                <a:lnTo>
                  <a:pt x="1475470" y="1475470"/>
                </a:lnTo>
                <a:lnTo>
                  <a:pt x="0" y="1475470"/>
                </a:lnTo>
                <a:lnTo>
                  <a:pt x="0" y="0"/>
                </a:lnTo>
                <a:close/>
              </a:path>
            </a:pathLst>
          </a:custGeom>
          <a:blipFill>
            <a:blip r:embed="rId3"/>
            <a:stretch>
              <a:fillRect l="0" t="0" r="0" b="0"/>
            </a:stretch>
          </a:blipFill>
        </p:spPr>
      </p:sp>
      <p:sp>
        <p:nvSpPr>
          <p:cNvPr name="TextBox 14" id="14"/>
          <p:cNvSpPr txBox="true"/>
          <p:nvPr/>
        </p:nvSpPr>
        <p:spPr>
          <a:xfrm rot="0">
            <a:off x="1757449" y="204286"/>
            <a:ext cx="9573964" cy="1029336"/>
          </a:xfrm>
          <a:prstGeom prst="rect">
            <a:avLst/>
          </a:prstGeom>
        </p:spPr>
        <p:txBody>
          <a:bodyPr anchor="t" rtlCol="false" tIns="0" lIns="0" bIns="0" rIns="0">
            <a:spAutoFit/>
          </a:bodyPr>
          <a:lstStyle/>
          <a:p>
            <a:pPr algn="ctr">
              <a:lnSpc>
                <a:spcPts val="7839"/>
              </a:lnSpc>
              <a:spcBef>
                <a:spcPct val="0"/>
              </a:spcBef>
            </a:pPr>
            <a:r>
              <a:rPr lang="en-US" sz="5599">
                <a:solidFill>
                  <a:srgbClr val="B4B4B4"/>
                </a:solidFill>
                <a:latin typeface="Horizon"/>
                <a:ea typeface="Horizon"/>
                <a:cs typeface="Horizon"/>
                <a:sym typeface="Horizon"/>
              </a:rPr>
              <a:t>Project Ellipse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569" r="0" b="-11875"/>
            </a:stretch>
          </a:blipFill>
        </p:spPr>
      </p:sp>
      <p:sp>
        <p:nvSpPr>
          <p:cNvPr name="TextBox 3" id="3"/>
          <p:cNvSpPr txBox="true"/>
          <p:nvPr/>
        </p:nvSpPr>
        <p:spPr>
          <a:xfrm rot="0">
            <a:off x="450530" y="2037667"/>
            <a:ext cx="10622053" cy="1655734"/>
          </a:xfrm>
          <a:prstGeom prst="rect">
            <a:avLst/>
          </a:prstGeom>
        </p:spPr>
        <p:txBody>
          <a:bodyPr anchor="t" rtlCol="false" tIns="0" lIns="0" bIns="0" rIns="0">
            <a:spAutoFit/>
          </a:bodyPr>
          <a:lstStyle/>
          <a:p>
            <a:pPr algn="ctr">
              <a:lnSpc>
                <a:spcPts val="6449"/>
              </a:lnSpc>
              <a:spcBef>
                <a:spcPct val="0"/>
              </a:spcBef>
            </a:pPr>
            <a:r>
              <a:rPr lang="en-US" sz="4606">
                <a:solidFill>
                  <a:srgbClr val="4A4365"/>
                </a:solidFill>
                <a:latin typeface="Horizon"/>
                <a:ea typeface="Horizon"/>
                <a:cs typeface="Horizon"/>
                <a:sym typeface="Horizon"/>
              </a:rPr>
              <a:t>What is it and How does it work?</a:t>
            </a:r>
          </a:p>
        </p:txBody>
      </p:sp>
      <p:sp>
        <p:nvSpPr>
          <p:cNvPr name="TextBox 4" id="4"/>
          <p:cNvSpPr txBox="true"/>
          <p:nvPr/>
        </p:nvSpPr>
        <p:spPr>
          <a:xfrm rot="0">
            <a:off x="4174912" y="4013453"/>
            <a:ext cx="8208059" cy="5401473"/>
          </a:xfrm>
          <a:prstGeom prst="rect">
            <a:avLst/>
          </a:prstGeom>
        </p:spPr>
        <p:txBody>
          <a:bodyPr anchor="t" rtlCol="false" tIns="0" lIns="0" bIns="0" rIns="0">
            <a:spAutoFit/>
          </a:bodyPr>
          <a:lstStyle/>
          <a:p>
            <a:pPr algn="l">
              <a:lnSpc>
                <a:spcPts val="3543"/>
              </a:lnSpc>
              <a:spcBef>
                <a:spcPct val="0"/>
              </a:spcBef>
            </a:pPr>
            <a:r>
              <a:rPr lang="en-US" sz="2531">
                <a:solidFill>
                  <a:srgbClr val="D9D9D9"/>
                </a:solidFill>
                <a:latin typeface="Futura"/>
                <a:ea typeface="Futura"/>
                <a:cs typeface="Futura"/>
                <a:sym typeface="Futura"/>
              </a:rPr>
              <a:t>Project Elipse is a compact recycling  station which is used for collecting materials separately and recycling them inside of the specific chambers located in the body of the station. The device can recycle: polymers, synthetic fibers, plastic, metals, composites. To get recycled an item would be directed at the proper chambers. After the recycling, materials transformed in specific chamber into ingots, plastic coil or plastic threads. The end products being redirected and collected through the dispenser point on the left side of the station. The desired end form can be chosen through the interface of the machine which is located at the front.</a:t>
            </a:r>
          </a:p>
        </p:txBody>
      </p:sp>
      <p:grpSp>
        <p:nvGrpSpPr>
          <p:cNvPr name="Group 5" id="5"/>
          <p:cNvGrpSpPr/>
          <p:nvPr/>
        </p:nvGrpSpPr>
        <p:grpSpPr>
          <a:xfrm rot="0">
            <a:off x="-16660" y="-315371"/>
            <a:ext cx="11495994" cy="1790842"/>
            <a:chOff x="0" y="0"/>
            <a:chExt cx="3027752" cy="471662"/>
          </a:xfrm>
        </p:grpSpPr>
        <p:sp>
          <p:nvSpPr>
            <p:cNvPr name="Freeform 6" id="6"/>
            <p:cNvSpPr/>
            <p:nvPr/>
          </p:nvSpPr>
          <p:spPr>
            <a:xfrm flipH="false" flipV="false" rot="0">
              <a:off x="0" y="0"/>
              <a:ext cx="3027752" cy="471662"/>
            </a:xfrm>
            <a:custGeom>
              <a:avLst/>
              <a:gdLst/>
              <a:ahLst/>
              <a:cxnLst/>
              <a:rect r="r" b="b" t="t" l="l"/>
              <a:pathLst>
                <a:path h="471662" w="3027752">
                  <a:moveTo>
                    <a:pt x="34346" y="0"/>
                  </a:moveTo>
                  <a:lnTo>
                    <a:pt x="2993406" y="0"/>
                  </a:lnTo>
                  <a:cubicBezTo>
                    <a:pt x="3002515" y="0"/>
                    <a:pt x="3011251" y="3619"/>
                    <a:pt x="3017692" y="10060"/>
                  </a:cubicBezTo>
                  <a:cubicBezTo>
                    <a:pt x="3024133" y="16501"/>
                    <a:pt x="3027752" y="25237"/>
                    <a:pt x="3027752" y="34346"/>
                  </a:cubicBezTo>
                  <a:lnTo>
                    <a:pt x="3027752" y="437316"/>
                  </a:lnTo>
                  <a:cubicBezTo>
                    <a:pt x="3027752" y="456285"/>
                    <a:pt x="3012374" y="471662"/>
                    <a:pt x="2993406" y="471662"/>
                  </a:cubicBezTo>
                  <a:lnTo>
                    <a:pt x="34346" y="471662"/>
                  </a:lnTo>
                  <a:cubicBezTo>
                    <a:pt x="25237" y="471662"/>
                    <a:pt x="16501" y="468043"/>
                    <a:pt x="10060" y="461602"/>
                  </a:cubicBezTo>
                  <a:cubicBezTo>
                    <a:pt x="3619" y="455161"/>
                    <a:pt x="0" y="446425"/>
                    <a:pt x="0" y="437316"/>
                  </a:cubicBezTo>
                  <a:lnTo>
                    <a:pt x="0" y="34346"/>
                  </a:lnTo>
                  <a:cubicBezTo>
                    <a:pt x="0" y="25237"/>
                    <a:pt x="3619" y="16501"/>
                    <a:pt x="10060" y="10060"/>
                  </a:cubicBezTo>
                  <a:cubicBezTo>
                    <a:pt x="16501" y="3619"/>
                    <a:pt x="25237" y="0"/>
                    <a:pt x="34346" y="0"/>
                  </a:cubicBezTo>
                  <a:close/>
                </a:path>
              </a:pathLst>
            </a:custGeom>
            <a:gradFill rotWithShape="true">
              <a:gsLst>
                <a:gs pos="0">
                  <a:srgbClr val="000000">
                    <a:alpha val="49000"/>
                  </a:srgbClr>
                </a:gs>
                <a:gs pos="100000">
                  <a:srgbClr val="3432C7">
                    <a:alpha val="49000"/>
                  </a:srgbClr>
                </a:gs>
              </a:gsLst>
              <a:lin ang="16200000"/>
            </a:gradFill>
          </p:spPr>
        </p:sp>
        <p:sp>
          <p:nvSpPr>
            <p:cNvPr name="TextBox 7" id="7"/>
            <p:cNvSpPr txBox="true"/>
            <p:nvPr/>
          </p:nvSpPr>
          <p:spPr>
            <a:xfrm>
              <a:off x="0" y="-76200"/>
              <a:ext cx="3027752" cy="54786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6629" y="0"/>
            <a:ext cx="1475470" cy="1475470"/>
          </a:xfrm>
          <a:custGeom>
            <a:avLst/>
            <a:gdLst/>
            <a:ahLst/>
            <a:cxnLst/>
            <a:rect r="r" b="b" t="t" l="l"/>
            <a:pathLst>
              <a:path h="1475470" w="1475470">
                <a:moveTo>
                  <a:pt x="0" y="0"/>
                </a:moveTo>
                <a:lnTo>
                  <a:pt x="1475470" y="0"/>
                </a:lnTo>
                <a:lnTo>
                  <a:pt x="1475470" y="1475470"/>
                </a:lnTo>
                <a:lnTo>
                  <a:pt x="0" y="1475470"/>
                </a:lnTo>
                <a:lnTo>
                  <a:pt x="0" y="0"/>
                </a:lnTo>
                <a:close/>
              </a:path>
            </a:pathLst>
          </a:custGeom>
          <a:blipFill>
            <a:blip r:embed="rId3"/>
            <a:stretch>
              <a:fillRect l="0" t="0" r="0" b="0"/>
            </a:stretch>
          </a:blipFill>
        </p:spPr>
      </p:sp>
      <p:sp>
        <p:nvSpPr>
          <p:cNvPr name="TextBox 9" id="9"/>
          <p:cNvSpPr txBox="true"/>
          <p:nvPr/>
        </p:nvSpPr>
        <p:spPr>
          <a:xfrm rot="0">
            <a:off x="1757449" y="204286"/>
            <a:ext cx="9573964" cy="1029336"/>
          </a:xfrm>
          <a:prstGeom prst="rect">
            <a:avLst/>
          </a:prstGeom>
        </p:spPr>
        <p:txBody>
          <a:bodyPr anchor="t" rtlCol="false" tIns="0" lIns="0" bIns="0" rIns="0">
            <a:spAutoFit/>
          </a:bodyPr>
          <a:lstStyle/>
          <a:p>
            <a:pPr algn="ctr">
              <a:lnSpc>
                <a:spcPts val="7839"/>
              </a:lnSpc>
              <a:spcBef>
                <a:spcPct val="0"/>
              </a:spcBef>
            </a:pPr>
            <a:r>
              <a:rPr lang="en-US" sz="5599">
                <a:solidFill>
                  <a:srgbClr val="B4B4B4"/>
                </a:solidFill>
                <a:latin typeface="Horizon"/>
                <a:ea typeface="Horizon"/>
                <a:cs typeface="Horizon"/>
                <a:sym typeface="Horizon"/>
              </a:rPr>
              <a:t>Project Ellipse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912" t="0" r="-975" b="0"/>
            </a:stretch>
          </a:blipFill>
        </p:spPr>
      </p:sp>
      <p:grpSp>
        <p:nvGrpSpPr>
          <p:cNvPr name="Group 3" id="3"/>
          <p:cNvGrpSpPr/>
          <p:nvPr/>
        </p:nvGrpSpPr>
        <p:grpSpPr>
          <a:xfrm rot="0">
            <a:off x="7723434" y="1959162"/>
            <a:ext cx="9378503" cy="7621436"/>
            <a:chOff x="0" y="0"/>
            <a:chExt cx="2470058" cy="2007292"/>
          </a:xfrm>
        </p:grpSpPr>
        <p:sp>
          <p:nvSpPr>
            <p:cNvPr name="Freeform 4" id="4"/>
            <p:cNvSpPr/>
            <p:nvPr/>
          </p:nvSpPr>
          <p:spPr>
            <a:xfrm flipH="false" flipV="false" rot="0">
              <a:off x="0" y="0"/>
              <a:ext cx="2470058" cy="2007292"/>
            </a:xfrm>
            <a:custGeom>
              <a:avLst/>
              <a:gdLst/>
              <a:ahLst/>
              <a:cxnLst/>
              <a:rect r="r" b="b" t="t" l="l"/>
              <a:pathLst>
                <a:path h="2007292" w="2470058">
                  <a:moveTo>
                    <a:pt x="42100" y="0"/>
                  </a:moveTo>
                  <a:lnTo>
                    <a:pt x="2427958" y="0"/>
                  </a:lnTo>
                  <a:cubicBezTo>
                    <a:pt x="2451209" y="0"/>
                    <a:pt x="2470058" y="18849"/>
                    <a:pt x="2470058" y="42100"/>
                  </a:cubicBezTo>
                  <a:lnTo>
                    <a:pt x="2470058" y="1965191"/>
                  </a:lnTo>
                  <a:cubicBezTo>
                    <a:pt x="2470058" y="1988443"/>
                    <a:pt x="2451209" y="2007292"/>
                    <a:pt x="2427958" y="2007292"/>
                  </a:cubicBezTo>
                  <a:lnTo>
                    <a:pt x="42100" y="2007292"/>
                  </a:lnTo>
                  <a:cubicBezTo>
                    <a:pt x="18849" y="2007292"/>
                    <a:pt x="0" y="1988443"/>
                    <a:pt x="0" y="1965191"/>
                  </a:cubicBezTo>
                  <a:lnTo>
                    <a:pt x="0" y="42100"/>
                  </a:lnTo>
                  <a:cubicBezTo>
                    <a:pt x="0" y="18849"/>
                    <a:pt x="18849" y="0"/>
                    <a:pt x="42100" y="0"/>
                  </a:cubicBezTo>
                  <a:close/>
                </a:path>
              </a:pathLst>
            </a:custGeom>
            <a:solidFill>
              <a:srgbClr val="274360">
                <a:alpha val="48627"/>
              </a:srgbClr>
            </a:solidFill>
          </p:spPr>
        </p:sp>
        <p:sp>
          <p:nvSpPr>
            <p:cNvPr name="TextBox 5" id="5"/>
            <p:cNvSpPr txBox="true"/>
            <p:nvPr/>
          </p:nvSpPr>
          <p:spPr>
            <a:xfrm>
              <a:off x="0" y="-76200"/>
              <a:ext cx="2470058" cy="20834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135849" y="2290193"/>
            <a:ext cx="11899243" cy="2019936"/>
          </a:xfrm>
          <a:prstGeom prst="rect">
            <a:avLst/>
          </a:prstGeom>
        </p:spPr>
        <p:txBody>
          <a:bodyPr anchor="t" rtlCol="false" tIns="0" lIns="0" bIns="0" rIns="0">
            <a:spAutoFit/>
          </a:bodyPr>
          <a:lstStyle/>
          <a:p>
            <a:pPr algn="l">
              <a:lnSpc>
                <a:spcPts val="7839"/>
              </a:lnSpc>
              <a:spcBef>
                <a:spcPct val="0"/>
              </a:spcBef>
            </a:pPr>
            <a:r>
              <a:rPr lang="en-US" sz="5599">
                <a:solidFill>
                  <a:srgbClr val="AC946F"/>
                </a:solidFill>
                <a:latin typeface="Horizon"/>
                <a:ea typeface="Horizon"/>
                <a:cs typeface="Horizon"/>
                <a:sym typeface="Horizon"/>
              </a:rPr>
              <a:t>What are the components?</a:t>
            </a:r>
          </a:p>
        </p:txBody>
      </p:sp>
      <p:sp>
        <p:nvSpPr>
          <p:cNvPr name="TextBox 7" id="7"/>
          <p:cNvSpPr txBox="true"/>
          <p:nvPr/>
        </p:nvSpPr>
        <p:spPr>
          <a:xfrm rot="0">
            <a:off x="8135849" y="4176780"/>
            <a:ext cx="8716407" cy="4051782"/>
          </a:xfrm>
          <a:prstGeom prst="rect">
            <a:avLst/>
          </a:prstGeom>
        </p:spPr>
        <p:txBody>
          <a:bodyPr anchor="t" rtlCol="false" tIns="0" lIns="0" bIns="0" rIns="0">
            <a:spAutoFit/>
          </a:bodyPr>
          <a:lstStyle/>
          <a:p>
            <a:pPr algn="l">
              <a:lnSpc>
                <a:spcPts val="4523"/>
              </a:lnSpc>
              <a:spcBef>
                <a:spcPct val="0"/>
              </a:spcBef>
            </a:pPr>
            <a:r>
              <a:rPr lang="en-US" sz="3231">
                <a:solidFill>
                  <a:srgbClr val="D9D9D9"/>
                </a:solidFill>
                <a:latin typeface="Futura"/>
                <a:ea typeface="Futura"/>
                <a:cs typeface="Futura"/>
                <a:sym typeface="Futura"/>
              </a:rPr>
              <a:t>The station is made of  3 intakes for different types of waste. It has 3 chambers used for recycling which are interconnected with eachother allowing for a material to be subjected to multiple procedures. Sections are: Heating chamber, grinding chamber, and shaping chamber.  </a:t>
            </a:r>
          </a:p>
        </p:txBody>
      </p:sp>
      <p:grpSp>
        <p:nvGrpSpPr>
          <p:cNvPr name="Group 8" id="8"/>
          <p:cNvGrpSpPr/>
          <p:nvPr/>
        </p:nvGrpSpPr>
        <p:grpSpPr>
          <a:xfrm rot="0">
            <a:off x="-16660" y="-315371"/>
            <a:ext cx="11495994" cy="1790842"/>
            <a:chOff x="0" y="0"/>
            <a:chExt cx="3027752" cy="471662"/>
          </a:xfrm>
        </p:grpSpPr>
        <p:sp>
          <p:nvSpPr>
            <p:cNvPr name="Freeform 9" id="9"/>
            <p:cNvSpPr/>
            <p:nvPr/>
          </p:nvSpPr>
          <p:spPr>
            <a:xfrm flipH="false" flipV="false" rot="0">
              <a:off x="0" y="0"/>
              <a:ext cx="3027752" cy="471662"/>
            </a:xfrm>
            <a:custGeom>
              <a:avLst/>
              <a:gdLst/>
              <a:ahLst/>
              <a:cxnLst/>
              <a:rect r="r" b="b" t="t" l="l"/>
              <a:pathLst>
                <a:path h="471662" w="3027752">
                  <a:moveTo>
                    <a:pt x="34346" y="0"/>
                  </a:moveTo>
                  <a:lnTo>
                    <a:pt x="2993406" y="0"/>
                  </a:lnTo>
                  <a:cubicBezTo>
                    <a:pt x="3002515" y="0"/>
                    <a:pt x="3011251" y="3619"/>
                    <a:pt x="3017692" y="10060"/>
                  </a:cubicBezTo>
                  <a:cubicBezTo>
                    <a:pt x="3024133" y="16501"/>
                    <a:pt x="3027752" y="25237"/>
                    <a:pt x="3027752" y="34346"/>
                  </a:cubicBezTo>
                  <a:lnTo>
                    <a:pt x="3027752" y="437316"/>
                  </a:lnTo>
                  <a:cubicBezTo>
                    <a:pt x="3027752" y="456285"/>
                    <a:pt x="3012374" y="471662"/>
                    <a:pt x="2993406" y="471662"/>
                  </a:cubicBezTo>
                  <a:lnTo>
                    <a:pt x="34346" y="471662"/>
                  </a:lnTo>
                  <a:cubicBezTo>
                    <a:pt x="25237" y="471662"/>
                    <a:pt x="16501" y="468043"/>
                    <a:pt x="10060" y="461602"/>
                  </a:cubicBezTo>
                  <a:cubicBezTo>
                    <a:pt x="3619" y="455161"/>
                    <a:pt x="0" y="446425"/>
                    <a:pt x="0" y="437316"/>
                  </a:cubicBezTo>
                  <a:lnTo>
                    <a:pt x="0" y="34346"/>
                  </a:lnTo>
                  <a:cubicBezTo>
                    <a:pt x="0" y="25237"/>
                    <a:pt x="3619" y="16501"/>
                    <a:pt x="10060" y="10060"/>
                  </a:cubicBezTo>
                  <a:cubicBezTo>
                    <a:pt x="16501" y="3619"/>
                    <a:pt x="25237" y="0"/>
                    <a:pt x="34346" y="0"/>
                  </a:cubicBezTo>
                  <a:close/>
                </a:path>
              </a:pathLst>
            </a:custGeom>
            <a:gradFill rotWithShape="true">
              <a:gsLst>
                <a:gs pos="0">
                  <a:srgbClr val="000000">
                    <a:alpha val="49000"/>
                  </a:srgbClr>
                </a:gs>
                <a:gs pos="100000">
                  <a:srgbClr val="3432C7">
                    <a:alpha val="49000"/>
                  </a:srgbClr>
                </a:gs>
              </a:gsLst>
              <a:lin ang="16200000"/>
            </a:gradFill>
          </p:spPr>
        </p:sp>
        <p:sp>
          <p:nvSpPr>
            <p:cNvPr name="TextBox 10" id="10"/>
            <p:cNvSpPr txBox="true"/>
            <p:nvPr/>
          </p:nvSpPr>
          <p:spPr>
            <a:xfrm>
              <a:off x="0" y="-76200"/>
              <a:ext cx="3027752" cy="547862"/>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6629" y="0"/>
            <a:ext cx="1475470" cy="1475470"/>
          </a:xfrm>
          <a:custGeom>
            <a:avLst/>
            <a:gdLst/>
            <a:ahLst/>
            <a:cxnLst/>
            <a:rect r="r" b="b" t="t" l="l"/>
            <a:pathLst>
              <a:path h="1475470" w="1475470">
                <a:moveTo>
                  <a:pt x="0" y="0"/>
                </a:moveTo>
                <a:lnTo>
                  <a:pt x="1475470" y="0"/>
                </a:lnTo>
                <a:lnTo>
                  <a:pt x="1475470" y="1475470"/>
                </a:lnTo>
                <a:lnTo>
                  <a:pt x="0" y="1475470"/>
                </a:lnTo>
                <a:lnTo>
                  <a:pt x="0" y="0"/>
                </a:lnTo>
                <a:close/>
              </a:path>
            </a:pathLst>
          </a:custGeom>
          <a:blipFill>
            <a:blip r:embed="rId3"/>
            <a:stretch>
              <a:fillRect l="0" t="0" r="0" b="0"/>
            </a:stretch>
          </a:blipFill>
        </p:spPr>
      </p:sp>
      <p:sp>
        <p:nvSpPr>
          <p:cNvPr name="TextBox 12" id="12"/>
          <p:cNvSpPr txBox="true"/>
          <p:nvPr/>
        </p:nvSpPr>
        <p:spPr>
          <a:xfrm rot="0">
            <a:off x="1757449" y="204286"/>
            <a:ext cx="9573964" cy="1029336"/>
          </a:xfrm>
          <a:prstGeom prst="rect">
            <a:avLst/>
          </a:prstGeom>
        </p:spPr>
        <p:txBody>
          <a:bodyPr anchor="t" rtlCol="false" tIns="0" lIns="0" bIns="0" rIns="0">
            <a:spAutoFit/>
          </a:bodyPr>
          <a:lstStyle/>
          <a:p>
            <a:pPr algn="ctr">
              <a:lnSpc>
                <a:spcPts val="7839"/>
              </a:lnSpc>
              <a:spcBef>
                <a:spcPct val="0"/>
              </a:spcBef>
            </a:pPr>
            <a:r>
              <a:rPr lang="en-US" sz="5599">
                <a:solidFill>
                  <a:srgbClr val="B4B4B4"/>
                </a:solidFill>
                <a:latin typeface="Horizon"/>
                <a:ea typeface="Horizon"/>
                <a:cs typeface="Horizon"/>
                <a:sym typeface="Horizon"/>
              </a:rPr>
              <a:t>Project Ellipse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93" t="0" r="-293" b="-587"/>
            </a:stretch>
          </a:blipFill>
        </p:spPr>
      </p:sp>
      <p:grpSp>
        <p:nvGrpSpPr>
          <p:cNvPr name="Group 3" id="3"/>
          <p:cNvGrpSpPr/>
          <p:nvPr/>
        </p:nvGrpSpPr>
        <p:grpSpPr>
          <a:xfrm rot="-10800000">
            <a:off x="12380394" y="0"/>
            <a:ext cx="5907606" cy="10619563"/>
            <a:chOff x="0" y="0"/>
            <a:chExt cx="864566" cy="1554151"/>
          </a:xfrm>
        </p:grpSpPr>
        <p:sp>
          <p:nvSpPr>
            <p:cNvPr name="Freeform 4" id="4"/>
            <p:cNvSpPr/>
            <p:nvPr/>
          </p:nvSpPr>
          <p:spPr>
            <a:xfrm flipH="false" flipV="false" rot="0">
              <a:off x="0" y="0"/>
              <a:ext cx="864566" cy="1554151"/>
            </a:xfrm>
            <a:custGeom>
              <a:avLst/>
              <a:gdLst/>
              <a:ahLst/>
              <a:cxnLst/>
              <a:rect r="r" b="b" t="t" l="l"/>
              <a:pathLst>
                <a:path h="1554151" w="864566">
                  <a:moveTo>
                    <a:pt x="85183" y="0"/>
                  </a:moveTo>
                  <a:lnTo>
                    <a:pt x="779383" y="0"/>
                  </a:lnTo>
                  <a:cubicBezTo>
                    <a:pt x="801975" y="0"/>
                    <a:pt x="823641" y="8975"/>
                    <a:pt x="839616" y="24949"/>
                  </a:cubicBezTo>
                  <a:cubicBezTo>
                    <a:pt x="855591" y="40924"/>
                    <a:pt x="864566" y="62591"/>
                    <a:pt x="864566" y="85183"/>
                  </a:cubicBezTo>
                  <a:lnTo>
                    <a:pt x="864566" y="1468968"/>
                  </a:lnTo>
                  <a:cubicBezTo>
                    <a:pt x="864566" y="1516013"/>
                    <a:pt x="826428" y="1554151"/>
                    <a:pt x="779383" y="1554151"/>
                  </a:cubicBezTo>
                  <a:lnTo>
                    <a:pt x="85183" y="1554151"/>
                  </a:lnTo>
                  <a:cubicBezTo>
                    <a:pt x="38138" y="1554151"/>
                    <a:pt x="0" y="1516013"/>
                    <a:pt x="0" y="1468968"/>
                  </a:cubicBezTo>
                  <a:lnTo>
                    <a:pt x="0" y="85183"/>
                  </a:lnTo>
                  <a:cubicBezTo>
                    <a:pt x="0" y="38138"/>
                    <a:pt x="38138" y="0"/>
                    <a:pt x="85183" y="0"/>
                  </a:cubicBezTo>
                  <a:close/>
                </a:path>
              </a:pathLst>
            </a:custGeom>
            <a:gradFill rotWithShape="true">
              <a:gsLst>
                <a:gs pos="0">
                  <a:srgbClr val="000000">
                    <a:alpha val="64000"/>
                  </a:srgbClr>
                </a:gs>
                <a:gs pos="100000">
                  <a:srgbClr val="3432C7">
                    <a:alpha val="64000"/>
                  </a:srgbClr>
                </a:gs>
              </a:gsLst>
              <a:lin ang="16200000"/>
            </a:gradFill>
          </p:spPr>
        </p:sp>
        <p:sp>
          <p:nvSpPr>
            <p:cNvPr name="TextBox 5" id="5"/>
            <p:cNvSpPr txBox="true"/>
            <p:nvPr/>
          </p:nvSpPr>
          <p:spPr>
            <a:xfrm>
              <a:off x="0" y="-76200"/>
              <a:ext cx="864566" cy="16303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6660" y="-315371"/>
            <a:ext cx="11495994" cy="1790842"/>
            <a:chOff x="0" y="0"/>
            <a:chExt cx="3027752" cy="471662"/>
          </a:xfrm>
        </p:grpSpPr>
        <p:sp>
          <p:nvSpPr>
            <p:cNvPr name="Freeform 7" id="7"/>
            <p:cNvSpPr/>
            <p:nvPr/>
          </p:nvSpPr>
          <p:spPr>
            <a:xfrm flipH="false" flipV="false" rot="0">
              <a:off x="0" y="0"/>
              <a:ext cx="3027752" cy="471662"/>
            </a:xfrm>
            <a:custGeom>
              <a:avLst/>
              <a:gdLst/>
              <a:ahLst/>
              <a:cxnLst/>
              <a:rect r="r" b="b" t="t" l="l"/>
              <a:pathLst>
                <a:path h="471662" w="3027752">
                  <a:moveTo>
                    <a:pt x="34346" y="0"/>
                  </a:moveTo>
                  <a:lnTo>
                    <a:pt x="2993406" y="0"/>
                  </a:lnTo>
                  <a:cubicBezTo>
                    <a:pt x="3002515" y="0"/>
                    <a:pt x="3011251" y="3619"/>
                    <a:pt x="3017692" y="10060"/>
                  </a:cubicBezTo>
                  <a:cubicBezTo>
                    <a:pt x="3024133" y="16501"/>
                    <a:pt x="3027752" y="25237"/>
                    <a:pt x="3027752" y="34346"/>
                  </a:cubicBezTo>
                  <a:lnTo>
                    <a:pt x="3027752" y="437316"/>
                  </a:lnTo>
                  <a:cubicBezTo>
                    <a:pt x="3027752" y="456285"/>
                    <a:pt x="3012374" y="471662"/>
                    <a:pt x="2993406" y="471662"/>
                  </a:cubicBezTo>
                  <a:lnTo>
                    <a:pt x="34346" y="471662"/>
                  </a:lnTo>
                  <a:cubicBezTo>
                    <a:pt x="25237" y="471662"/>
                    <a:pt x="16501" y="468043"/>
                    <a:pt x="10060" y="461602"/>
                  </a:cubicBezTo>
                  <a:cubicBezTo>
                    <a:pt x="3619" y="455161"/>
                    <a:pt x="0" y="446425"/>
                    <a:pt x="0" y="437316"/>
                  </a:cubicBezTo>
                  <a:lnTo>
                    <a:pt x="0" y="34346"/>
                  </a:lnTo>
                  <a:cubicBezTo>
                    <a:pt x="0" y="25237"/>
                    <a:pt x="3619" y="16501"/>
                    <a:pt x="10060" y="10060"/>
                  </a:cubicBezTo>
                  <a:cubicBezTo>
                    <a:pt x="16501" y="3619"/>
                    <a:pt x="25237" y="0"/>
                    <a:pt x="34346" y="0"/>
                  </a:cubicBezTo>
                  <a:close/>
                </a:path>
              </a:pathLst>
            </a:custGeom>
            <a:gradFill rotWithShape="true">
              <a:gsLst>
                <a:gs pos="0">
                  <a:srgbClr val="000000">
                    <a:alpha val="49000"/>
                  </a:srgbClr>
                </a:gs>
                <a:gs pos="100000">
                  <a:srgbClr val="3432C7">
                    <a:alpha val="49000"/>
                  </a:srgbClr>
                </a:gs>
              </a:gsLst>
              <a:lin ang="16200000"/>
            </a:gradFill>
          </p:spPr>
        </p:sp>
        <p:sp>
          <p:nvSpPr>
            <p:cNvPr name="TextBox 8" id="8"/>
            <p:cNvSpPr txBox="true"/>
            <p:nvPr/>
          </p:nvSpPr>
          <p:spPr>
            <a:xfrm>
              <a:off x="0" y="-76200"/>
              <a:ext cx="3027752" cy="54786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6629" y="0"/>
            <a:ext cx="1475470" cy="1475470"/>
          </a:xfrm>
          <a:custGeom>
            <a:avLst/>
            <a:gdLst/>
            <a:ahLst/>
            <a:cxnLst/>
            <a:rect r="r" b="b" t="t" l="l"/>
            <a:pathLst>
              <a:path h="1475470" w="1475470">
                <a:moveTo>
                  <a:pt x="0" y="0"/>
                </a:moveTo>
                <a:lnTo>
                  <a:pt x="1475470" y="0"/>
                </a:lnTo>
                <a:lnTo>
                  <a:pt x="1475470" y="1475470"/>
                </a:lnTo>
                <a:lnTo>
                  <a:pt x="0" y="1475470"/>
                </a:lnTo>
                <a:lnTo>
                  <a:pt x="0" y="0"/>
                </a:lnTo>
                <a:close/>
              </a:path>
            </a:pathLst>
          </a:custGeom>
          <a:blipFill>
            <a:blip r:embed="rId3"/>
            <a:stretch>
              <a:fillRect l="0" t="0" r="0" b="0"/>
            </a:stretch>
          </a:blipFill>
        </p:spPr>
      </p:sp>
      <p:sp>
        <p:nvSpPr>
          <p:cNvPr name="TextBox 10" id="10"/>
          <p:cNvSpPr txBox="true"/>
          <p:nvPr/>
        </p:nvSpPr>
        <p:spPr>
          <a:xfrm rot="0">
            <a:off x="12965460" y="1304020"/>
            <a:ext cx="5322540" cy="774700"/>
          </a:xfrm>
          <a:prstGeom prst="rect">
            <a:avLst/>
          </a:prstGeom>
        </p:spPr>
        <p:txBody>
          <a:bodyPr anchor="t" rtlCol="false" tIns="0" lIns="0" bIns="0" rIns="0">
            <a:spAutoFit/>
          </a:bodyPr>
          <a:lstStyle/>
          <a:p>
            <a:pPr algn="r">
              <a:lnSpc>
                <a:spcPts val="5600"/>
              </a:lnSpc>
              <a:spcBef>
                <a:spcPct val="0"/>
              </a:spcBef>
            </a:pPr>
            <a:r>
              <a:rPr lang="en-US" sz="4000">
                <a:solidFill>
                  <a:srgbClr val="D37D5C"/>
                </a:solidFill>
                <a:latin typeface="Futura"/>
                <a:ea typeface="Futura"/>
                <a:cs typeface="Futura"/>
                <a:sym typeface="Futura"/>
              </a:rPr>
              <a:t>Why is it worthy to use?</a:t>
            </a:r>
          </a:p>
        </p:txBody>
      </p:sp>
      <p:sp>
        <p:nvSpPr>
          <p:cNvPr name="TextBox 11" id="11"/>
          <p:cNvSpPr txBox="true"/>
          <p:nvPr/>
        </p:nvSpPr>
        <p:spPr>
          <a:xfrm rot="0">
            <a:off x="1757449" y="204286"/>
            <a:ext cx="9573964" cy="1029336"/>
          </a:xfrm>
          <a:prstGeom prst="rect">
            <a:avLst/>
          </a:prstGeom>
        </p:spPr>
        <p:txBody>
          <a:bodyPr anchor="t" rtlCol="false" tIns="0" lIns="0" bIns="0" rIns="0">
            <a:spAutoFit/>
          </a:bodyPr>
          <a:lstStyle/>
          <a:p>
            <a:pPr algn="ctr">
              <a:lnSpc>
                <a:spcPts val="7839"/>
              </a:lnSpc>
              <a:spcBef>
                <a:spcPct val="0"/>
              </a:spcBef>
            </a:pPr>
            <a:r>
              <a:rPr lang="en-US" sz="5599">
                <a:solidFill>
                  <a:srgbClr val="B4B4B4"/>
                </a:solidFill>
                <a:latin typeface="Horizon"/>
                <a:ea typeface="Horizon"/>
                <a:cs typeface="Horizon"/>
                <a:sym typeface="Horizon"/>
              </a:rPr>
              <a:t>Project Ellipse</a:t>
            </a:r>
          </a:p>
        </p:txBody>
      </p:sp>
      <p:sp>
        <p:nvSpPr>
          <p:cNvPr name="TextBox 12" id="12"/>
          <p:cNvSpPr txBox="true"/>
          <p:nvPr/>
        </p:nvSpPr>
        <p:spPr>
          <a:xfrm rot="0">
            <a:off x="12641047" y="2054225"/>
            <a:ext cx="5386301" cy="7318375"/>
          </a:xfrm>
          <a:prstGeom prst="rect">
            <a:avLst/>
          </a:prstGeom>
        </p:spPr>
        <p:txBody>
          <a:bodyPr anchor="t" rtlCol="false" tIns="0" lIns="0" bIns="0" rIns="0">
            <a:spAutoFit/>
          </a:bodyPr>
          <a:lstStyle/>
          <a:p>
            <a:pPr algn="l">
              <a:lnSpc>
                <a:spcPts val="3639"/>
              </a:lnSpc>
              <a:spcBef>
                <a:spcPct val="0"/>
              </a:spcBef>
            </a:pPr>
            <a:r>
              <a:rPr lang="en-US" sz="2599">
                <a:solidFill>
                  <a:srgbClr val="D9D9D9"/>
                </a:solidFill>
                <a:latin typeface="Futura"/>
                <a:ea typeface="Futura"/>
                <a:cs typeface="Futura"/>
                <a:sym typeface="Futura"/>
              </a:rPr>
              <a:t>The station</a:t>
            </a:r>
            <a:r>
              <a:rPr lang="en-US" sz="2599">
                <a:solidFill>
                  <a:srgbClr val="D9D9D9"/>
                </a:solidFill>
                <a:latin typeface="Futura"/>
                <a:ea typeface="Futura"/>
                <a:cs typeface="Futura"/>
                <a:sym typeface="Futura"/>
              </a:rPr>
              <a:t> helps solve a significant problem which is dealing with waste millions of miles away from Earth. On Mars, sending disposing of trash instead of recycling it would cost too much. Recycling and reusing inorganic waste like packaging, fabrics, and materials can save resources, reduce costs, and protect the Martian environment. While helping astronauts to create a self-sustaining system, where nothing is wasted and everything is reused. This kind of system is not only important for Mars but also for Earth.</a:t>
            </a:r>
          </a:p>
          <a:p>
            <a:pPr algn="l">
              <a:lnSpc>
                <a:spcPts val="33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98" r="0" b="-11810"/>
            </a:stretch>
          </a:blipFill>
        </p:spPr>
      </p:sp>
      <p:grpSp>
        <p:nvGrpSpPr>
          <p:cNvPr name="Group 3" id="3"/>
          <p:cNvGrpSpPr/>
          <p:nvPr/>
        </p:nvGrpSpPr>
        <p:grpSpPr>
          <a:xfrm rot="0">
            <a:off x="8333046" y="5523586"/>
            <a:ext cx="7110835" cy="4437690"/>
            <a:chOff x="0" y="0"/>
            <a:chExt cx="1872813" cy="1168774"/>
          </a:xfrm>
        </p:grpSpPr>
        <p:sp>
          <p:nvSpPr>
            <p:cNvPr name="Freeform 4" id="4"/>
            <p:cNvSpPr/>
            <p:nvPr/>
          </p:nvSpPr>
          <p:spPr>
            <a:xfrm flipH="false" flipV="false" rot="0">
              <a:off x="0" y="0"/>
              <a:ext cx="1872813" cy="1168774"/>
            </a:xfrm>
            <a:custGeom>
              <a:avLst/>
              <a:gdLst/>
              <a:ahLst/>
              <a:cxnLst/>
              <a:rect r="r" b="b" t="t" l="l"/>
              <a:pathLst>
                <a:path h="1168774" w="1872813">
                  <a:moveTo>
                    <a:pt x="55526" y="0"/>
                  </a:moveTo>
                  <a:lnTo>
                    <a:pt x="1817286" y="0"/>
                  </a:lnTo>
                  <a:cubicBezTo>
                    <a:pt x="1847953" y="0"/>
                    <a:pt x="1872813" y="24860"/>
                    <a:pt x="1872813" y="55526"/>
                  </a:cubicBezTo>
                  <a:lnTo>
                    <a:pt x="1872813" y="1113248"/>
                  </a:lnTo>
                  <a:cubicBezTo>
                    <a:pt x="1872813" y="1127975"/>
                    <a:pt x="1866963" y="1142098"/>
                    <a:pt x="1856549" y="1152511"/>
                  </a:cubicBezTo>
                  <a:cubicBezTo>
                    <a:pt x="1846136" y="1162924"/>
                    <a:pt x="1832013" y="1168774"/>
                    <a:pt x="1817286" y="1168774"/>
                  </a:cubicBezTo>
                  <a:lnTo>
                    <a:pt x="55526" y="1168774"/>
                  </a:lnTo>
                  <a:cubicBezTo>
                    <a:pt x="24860" y="1168774"/>
                    <a:pt x="0" y="1143914"/>
                    <a:pt x="0" y="1113248"/>
                  </a:cubicBezTo>
                  <a:lnTo>
                    <a:pt x="0" y="55526"/>
                  </a:lnTo>
                  <a:cubicBezTo>
                    <a:pt x="0" y="24860"/>
                    <a:pt x="24860" y="0"/>
                    <a:pt x="55526" y="0"/>
                  </a:cubicBezTo>
                  <a:close/>
                </a:path>
              </a:pathLst>
            </a:custGeom>
            <a:solidFill>
              <a:srgbClr val="274360">
                <a:alpha val="44706"/>
              </a:srgbClr>
            </a:solidFill>
          </p:spPr>
        </p:sp>
        <p:sp>
          <p:nvSpPr>
            <p:cNvPr name="TextBox 5" id="5"/>
            <p:cNvSpPr txBox="true"/>
            <p:nvPr/>
          </p:nvSpPr>
          <p:spPr>
            <a:xfrm>
              <a:off x="0" y="-76200"/>
              <a:ext cx="1872813" cy="12449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34754" y="2268522"/>
            <a:ext cx="5548998" cy="5894883"/>
            <a:chOff x="0" y="0"/>
            <a:chExt cx="1461464" cy="1552562"/>
          </a:xfrm>
        </p:grpSpPr>
        <p:sp>
          <p:nvSpPr>
            <p:cNvPr name="Freeform 7" id="7"/>
            <p:cNvSpPr/>
            <p:nvPr/>
          </p:nvSpPr>
          <p:spPr>
            <a:xfrm flipH="false" flipV="false" rot="0">
              <a:off x="0" y="0"/>
              <a:ext cx="1461464" cy="1552562"/>
            </a:xfrm>
            <a:custGeom>
              <a:avLst/>
              <a:gdLst/>
              <a:ahLst/>
              <a:cxnLst/>
              <a:rect r="r" b="b" t="t" l="l"/>
              <a:pathLst>
                <a:path h="1552562" w="1461464">
                  <a:moveTo>
                    <a:pt x="71155" y="0"/>
                  </a:moveTo>
                  <a:lnTo>
                    <a:pt x="1390310" y="0"/>
                  </a:lnTo>
                  <a:cubicBezTo>
                    <a:pt x="1409181" y="0"/>
                    <a:pt x="1427280" y="7497"/>
                    <a:pt x="1440624" y="20841"/>
                  </a:cubicBezTo>
                  <a:cubicBezTo>
                    <a:pt x="1453968" y="34185"/>
                    <a:pt x="1461464" y="52283"/>
                    <a:pt x="1461464" y="71155"/>
                  </a:cubicBezTo>
                  <a:lnTo>
                    <a:pt x="1461464" y="1481407"/>
                  </a:lnTo>
                  <a:cubicBezTo>
                    <a:pt x="1461464" y="1500278"/>
                    <a:pt x="1453968" y="1518377"/>
                    <a:pt x="1440624" y="1531721"/>
                  </a:cubicBezTo>
                  <a:cubicBezTo>
                    <a:pt x="1427280" y="1545065"/>
                    <a:pt x="1409181" y="1552562"/>
                    <a:pt x="1390310" y="1552562"/>
                  </a:cubicBezTo>
                  <a:lnTo>
                    <a:pt x="71155" y="1552562"/>
                  </a:lnTo>
                  <a:cubicBezTo>
                    <a:pt x="52283" y="1552562"/>
                    <a:pt x="34185" y="1545065"/>
                    <a:pt x="20841" y="1531721"/>
                  </a:cubicBezTo>
                  <a:cubicBezTo>
                    <a:pt x="7497" y="1518377"/>
                    <a:pt x="0" y="1500278"/>
                    <a:pt x="0" y="1481407"/>
                  </a:cubicBezTo>
                  <a:lnTo>
                    <a:pt x="0" y="71155"/>
                  </a:lnTo>
                  <a:cubicBezTo>
                    <a:pt x="0" y="52283"/>
                    <a:pt x="7497" y="34185"/>
                    <a:pt x="20841" y="20841"/>
                  </a:cubicBezTo>
                  <a:cubicBezTo>
                    <a:pt x="34185" y="7497"/>
                    <a:pt x="52283" y="0"/>
                    <a:pt x="71155" y="0"/>
                  </a:cubicBezTo>
                  <a:close/>
                </a:path>
              </a:pathLst>
            </a:custGeom>
            <a:solidFill>
              <a:srgbClr val="29383E">
                <a:alpha val="66667"/>
              </a:srgbClr>
            </a:solidFill>
          </p:spPr>
        </p:sp>
        <p:sp>
          <p:nvSpPr>
            <p:cNvPr name="TextBox 8" id="8"/>
            <p:cNvSpPr txBox="true"/>
            <p:nvPr/>
          </p:nvSpPr>
          <p:spPr>
            <a:xfrm>
              <a:off x="0" y="-76200"/>
              <a:ext cx="1461464" cy="162876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8458114" y="5720397"/>
            <a:ext cx="6653659" cy="3929770"/>
          </a:xfrm>
          <a:prstGeom prst="rect">
            <a:avLst/>
          </a:prstGeom>
        </p:spPr>
        <p:txBody>
          <a:bodyPr anchor="t" rtlCol="false" tIns="0" lIns="0" bIns="0" rIns="0">
            <a:spAutoFit/>
          </a:bodyPr>
          <a:lstStyle/>
          <a:p>
            <a:pPr algn="r">
              <a:lnSpc>
                <a:spcPts val="3898"/>
              </a:lnSpc>
              <a:spcBef>
                <a:spcPct val="0"/>
              </a:spcBef>
            </a:pPr>
            <a:r>
              <a:rPr lang="en-US" sz="2784">
                <a:solidFill>
                  <a:srgbClr val="D9D9D9"/>
                </a:solidFill>
                <a:latin typeface="Futura"/>
                <a:ea typeface="Futura"/>
                <a:cs typeface="Futura"/>
                <a:sym typeface="Futura"/>
              </a:rPr>
              <a:t>No </a:t>
            </a:r>
            <a:r>
              <a:rPr lang="en-US" sz="2784">
                <a:solidFill>
                  <a:srgbClr val="D9D9D9"/>
                </a:solidFill>
                <a:latin typeface="Futura"/>
                <a:ea typeface="Futura"/>
                <a:cs typeface="Futura"/>
                <a:sym typeface="Futura"/>
              </a:rPr>
              <a:t>other system merges simplicity, creativity, and sustainability in this way. Our invention is future-ready, irreplaceable, and designed exclusively to support life on Mars — not just as a solution, but as the only solution capable of ensuring survival and progress in the Martian environment.</a:t>
            </a:r>
          </a:p>
        </p:txBody>
      </p:sp>
      <p:grpSp>
        <p:nvGrpSpPr>
          <p:cNvPr name="Group 10" id="10"/>
          <p:cNvGrpSpPr/>
          <p:nvPr/>
        </p:nvGrpSpPr>
        <p:grpSpPr>
          <a:xfrm rot="0">
            <a:off x="-16660" y="-315371"/>
            <a:ext cx="11495994" cy="1790842"/>
            <a:chOff x="0" y="0"/>
            <a:chExt cx="3027752" cy="471662"/>
          </a:xfrm>
        </p:grpSpPr>
        <p:sp>
          <p:nvSpPr>
            <p:cNvPr name="Freeform 11" id="11"/>
            <p:cNvSpPr/>
            <p:nvPr/>
          </p:nvSpPr>
          <p:spPr>
            <a:xfrm flipH="false" flipV="false" rot="0">
              <a:off x="0" y="0"/>
              <a:ext cx="3027752" cy="471662"/>
            </a:xfrm>
            <a:custGeom>
              <a:avLst/>
              <a:gdLst/>
              <a:ahLst/>
              <a:cxnLst/>
              <a:rect r="r" b="b" t="t" l="l"/>
              <a:pathLst>
                <a:path h="471662" w="3027752">
                  <a:moveTo>
                    <a:pt x="34346" y="0"/>
                  </a:moveTo>
                  <a:lnTo>
                    <a:pt x="2993406" y="0"/>
                  </a:lnTo>
                  <a:cubicBezTo>
                    <a:pt x="3002515" y="0"/>
                    <a:pt x="3011251" y="3619"/>
                    <a:pt x="3017692" y="10060"/>
                  </a:cubicBezTo>
                  <a:cubicBezTo>
                    <a:pt x="3024133" y="16501"/>
                    <a:pt x="3027752" y="25237"/>
                    <a:pt x="3027752" y="34346"/>
                  </a:cubicBezTo>
                  <a:lnTo>
                    <a:pt x="3027752" y="437316"/>
                  </a:lnTo>
                  <a:cubicBezTo>
                    <a:pt x="3027752" y="456285"/>
                    <a:pt x="3012374" y="471662"/>
                    <a:pt x="2993406" y="471662"/>
                  </a:cubicBezTo>
                  <a:lnTo>
                    <a:pt x="34346" y="471662"/>
                  </a:lnTo>
                  <a:cubicBezTo>
                    <a:pt x="25237" y="471662"/>
                    <a:pt x="16501" y="468043"/>
                    <a:pt x="10060" y="461602"/>
                  </a:cubicBezTo>
                  <a:cubicBezTo>
                    <a:pt x="3619" y="455161"/>
                    <a:pt x="0" y="446425"/>
                    <a:pt x="0" y="437316"/>
                  </a:cubicBezTo>
                  <a:lnTo>
                    <a:pt x="0" y="34346"/>
                  </a:lnTo>
                  <a:cubicBezTo>
                    <a:pt x="0" y="25237"/>
                    <a:pt x="3619" y="16501"/>
                    <a:pt x="10060" y="10060"/>
                  </a:cubicBezTo>
                  <a:cubicBezTo>
                    <a:pt x="16501" y="3619"/>
                    <a:pt x="25237" y="0"/>
                    <a:pt x="34346" y="0"/>
                  </a:cubicBezTo>
                  <a:close/>
                </a:path>
              </a:pathLst>
            </a:custGeom>
            <a:gradFill rotWithShape="true">
              <a:gsLst>
                <a:gs pos="0">
                  <a:srgbClr val="000000">
                    <a:alpha val="49000"/>
                  </a:srgbClr>
                </a:gs>
                <a:gs pos="100000">
                  <a:srgbClr val="3432C7">
                    <a:alpha val="49000"/>
                  </a:srgbClr>
                </a:gs>
              </a:gsLst>
              <a:lin ang="16200000"/>
            </a:gradFill>
          </p:spPr>
        </p:sp>
        <p:sp>
          <p:nvSpPr>
            <p:cNvPr name="TextBox 12" id="12"/>
            <p:cNvSpPr txBox="true"/>
            <p:nvPr/>
          </p:nvSpPr>
          <p:spPr>
            <a:xfrm>
              <a:off x="0" y="-38100"/>
              <a:ext cx="3027752" cy="509762"/>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6629" y="0"/>
            <a:ext cx="1475470" cy="1475470"/>
          </a:xfrm>
          <a:custGeom>
            <a:avLst/>
            <a:gdLst/>
            <a:ahLst/>
            <a:cxnLst/>
            <a:rect r="r" b="b" t="t" l="l"/>
            <a:pathLst>
              <a:path h="1475470" w="1475470">
                <a:moveTo>
                  <a:pt x="0" y="0"/>
                </a:moveTo>
                <a:lnTo>
                  <a:pt x="1475470" y="0"/>
                </a:lnTo>
                <a:lnTo>
                  <a:pt x="1475470" y="1475470"/>
                </a:lnTo>
                <a:lnTo>
                  <a:pt x="0" y="1475470"/>
                </a:lnTo>
                <a:lnTo>
                  <a:pt x="0" y="0"/>
                </a:lnTo>
                <a:close/>
              </a:path>
            </a:pathLst>
          </a:custGeom>
          <a:blipFill>
            <a:blip r:embed="rId3"/>
            <a:stretch>
              <a:fillRect l="0" t="0" r="0" b="0"/>
            </a:stretch>
          </a:blipFill>
        </p:spPr>
      </p:sp>
      <p:sp>
        <p:nvSpPr>
          <p:cNvPr name="TextBox 14" id="14"/>
          <p:cNvSpPr txBox="true"/>
          <p:nvPr/>
        </p:nvSpPr>
        <p:spPr>
          <a:xfrm rot="0">
            <a:off x="880531" y="4359647"/>
            <a:ext cx="4667541" cy="4174948"/>
          </a:xfrm>
          <a:prstGeom prst="rect">
            <a:avLst/>
          </a:prstGeom>
        </p:spPr>
        <p:txBody>
          <a:bodyPr anchor="t" rtlCol="false" tIns="0" lIns="0" bIns="0" rIns="0">
            <a:spAutoFit/>
          </a:bodyPr>
          <a:lstStyle/>
          <a:p>
            <a:pPr algn="l">
              <a:lnSpc>
                <a:spcPts val="2592"/>
              </a:lnSpc>
              <a:spcBef>
                <a:spcPct val="0"/>
              </a:spcBef>
            </a:pPr>
            <a:r>
              <a:rPr lang="en-US" sz="1851">
                <a:solidFill>
                  <a:srgbClr val="FFFFFF"/>
                </a:solidFill>
                <a:latin typeface="Futura"/>
                <a:ea typeface="Futura"/>
                <a:cs typeface="Futura"/>
                <a:sym typeface="Futura"/>
              </a:rPr>
              <a:t>Our design represents an innovation with no rival, a breakthr</a:t>
            </a:r>
            <a:r>
              <a:rPr lang="en-US" sz="1851">
                <a:solidFill>
                  <a:srgbClr val="FFFFFF"/>
                </a:solidFill>
                <a:latin typeface="Futura"/>
                <a:ea typeface="Futura"/>
                <a:cs typeface="Futura"/>
                <a:sym typeface="Futura"/>
              </a:rPr>
              <a:t>ough that cannot be replaced or replicated. Unlike conventional approaches, it requires less technology yet delivers more efficiency, making it both energy-saving and environmentally unmatched. Its strength lies in dependability and simplicity, eliminating unnecessary waste and reducing power consumption. This is not just another recycling system; it is a once-in-a-generation leap forward. </a:t>
            </a:r>
          </a:p>
          <a:p>
            <a:pPr algn="l">
              <a:lnSpc>
                <a:spcPts val="2326"/>
              </a:lnSpc>
              <a:spcBef>
                <a:spcPct val="0"/>
              </a:spcBef>
            </a:pPr>
          </a:p>
          <a:p>
            <a:pPr algn="l">
              <a:lnSpc>
                <a:spcPts val="2326"/>
              </a:lnSpc>
              <a:spcBef>
                <a:spcPct val="0"/>
              </a:spcBef>
            </a:pPr>
          </a:p>
        </p:txBody>
      </p:sp>
      <p:sp>
        <p:nvSpPr>
          <p:cNvPr name="TextBox 15" id="15"/>
          <p:cNvSpPr txBox="true"/>
          <p:nvPr/>
        </p:nvSpPr>
        <p:spPr>
          <a:xfrm rot="0">
            <a:off x="12105012" y="424552"/>
            <a:ext cx="5106462" cy="4005580"/>
          </a:xfrm>
          <a:prstGeom prst="rect">
            <a:avLst/>
          </a:prstGeom>
        </p:spPr>
        <p:txBody>
          <a:bodyPr anchor="t" rtlCol="false" tIns="0" lIns="0" bIns="0" rIns="0">
            <a:spAutoFit/>
          </a:bodyPr>
          <a:lstStyle/>
          <a:p>
            <a:pPr algn="r">
              <a:lnSpc>
                <a:spcPts val="3920"/>
              </a:lnSpc>
              <a:spcBef>
                <a:spcPct val="0"/>
              </a:spcBef>
            </a:pPr>
            <a:r>
              <a:rPr lang="en-US" sz="2800">
                <a:solidFill>
                  <a:srgbClr val="D9D9D9"/>
                </a:solidFill>
                <a:latin typeface="Futura"/>
                <a:ea typeface="Futura"/>
                <a:cs typeface="Futura"/>
                <a:sym typeface="Futura"/>
              </a:rPr>
              <a:t>What sets our concept apart is the way it transforms ordinary materials into extraordinary resources:</a:t>
            </a:r>
          </a:p>
          <a:p>
            <a:pPr algn="r">
              <a:lnSpc>
                <a:spcPts val="3920"/>
              </a:lnSpc>
              <a:spcBef>
                <a:spcPct val="0"/>
              </a:spcBef>
            </a:pPr>
          </a:p>
          <a:p>
            <a:pPr algn="r">
              <a:lnSpc>
                <a:spcPts val="3920"/>
              </a:lnSpc>
              <a:spcBef>
                <a:spcPct val="0"/>
              </a:spcBef>
            </a:pPr>
          </a:p>
          <a:p>
            <a:pPr algn="r">
              <a:lnSpc>
                <a:spcPts val="3920"/>
              </a:lnSpc>
              <a:spcBef>
                <a:spcPct val="0"/>
              </a:spcBef>
            </a:pPr>
          </a:p>
          <a:p>
            <a:pPr algn="r">
              <a:lnSpc>
                <a:spcPts val="3920"/>
              </a:lnSpc>
              <a:spcBef>
                <a:spcPct val="0"/>
              </a:spcBef>
            </a:pPr>
          </a:p>
        </p:txBody>
      </p:sp>
      <p:sp>
        <p:nvSpPr>
          <p:cNvPr name="TextBox 16" id="16"/>
          <p:cNvSpPr txBox="true"/>
          <p:nvPr/>
        </p:nvSpPr>
        <p:spPr>
          <a:xfrm rot="0">
            <a:off x="12370084" y="2389242"/>
            <a:ext cx="4826154" cy="2037080"/>
          </a:xfrm>
          <a:prstGeom prst="rect">
            <a:avLst/>
          </a:prstGeom>
        </p:spPr>
        <p:txBody>
          <a:bodyPr anchor="t" rtlCol="false" tIns="0" lIns="0" bIns="0" rIns="0">
            <a:spAutoFit/>
          </a:bodyPr>
          <a:lstStyle/>
          <a:p>
            <a:pPr algn="r" marL="496569" indent="-248284" lvl="1">
              <a:lnSpc>
                <a:spcPts val="3219"/>
              </a:lnSpc>
              <a:buFont typeface="Arial"/>
              <a:buChar char="•"/>
            </a:pPr>
            <a:r>
              <a:rPr lang="en-US" sz="2299">
                <a:solidFill>
                  <a:srgbClr val="D9D9D9"/>
                </a:solidFill>
                <a:latin typeface="Futura"/>
                <a:ea typeface="Futura"/>
                <a:cs typeface="Futura"/>
                <a:sym typeface="Futura"/>
              </a:rPr>
              <a:t>Old clothing and textiles are remanufactured into 3D printing filament for tools and habitat panels</a:t>
            </a:r>
          </a:p>
          <a:p>
            <a:pPr algn="r">
              <a:lnSpc>
                <a:spcPts val="3219"/>
              </a:lnSpc>
            </a:pPr>
            <a:r>
              <a:rPr lang="en-US" sz="2299">
                <a:solidFill>
                  <a:srgbClr val="D9D9D9"/>
                </a:solidFill>
                <a:latin typeface="Futura"/>
                <a:ea typeface="Futura"/>
                <a:cs typeface="Futura"/>
                <a:sym typeface="Futura"/>
              </a:rPr>
              <a:t>.</a:t>
            </a:r>
          </a:p>
        </p:txBody>
      </p:sp>
      <p:sp>
        <p:nvSpPr>
          <p:cNvPr name="TextBox 17" id="17"/>
          <p:cNvSpPr txBox="true"/>
          <p:nvPr/>
        </p:nvSpPr>
        <p:spPr>
          <a:xfrm rot="0">
            <a:off x="12370084" y="4002828"/>
            <a:ext cx="4841390" cy="1236980"/>
          </a:xfrm>
          <a:prstGeom prst="rect">
            <a:avLst/>
          </a:prstGeom>
        </p:spPr>
        <p:txBody>
          <a:bodyPr anchor="t" rtlCol="false" tIns="0" lIns="0" bIns="0" rIns="0">
            <a:spAutoFit/>
          </a:bodyPr>
          <a:lstStyle/>
          <a:p>
            <a:pPr algn="r" marL="496571" indent="-248285" lvl="1">
              <a:lnSpc>
                <a:spcPts val="3220"/>
              </a:lnSpc>
              <a:buFont typeface="Arial"/>
              <a:buChar char="•"/>
            </a:pPr>
            <a:r>
              <a:rPr lang="en-US" sz="2300">
                <a:solidFill>
                  <a:srgbClr val="D9D9D9"/>
                </a:solidFill>
                <a:latin typeface="Futura"/>
                <a:ea typeface="Futura"/>
                <a:cs typeface="Futura"/>
                <a:sym typeface="Futura"/>
              </a:rPr>
              <a:t>Sh</a:t>
            </a:r>
            <a:r>
              <a:rPr lang="en-US" sz="2300">
                <a:solidFill>
                  <a:srgbClr val="D9D9D9"/>
                </a:solidFill>
                <a:latin typeface="Futura"/>
                <a:ea typeface="Futura"/>
                <a:cs typeface="Futura"/>
                <a:sym typeface="Futura"/>
              </a:rPr>
              <a:t>redded waste is combined with Martian soil to form durable bricks and insulation for habitats.</a:t>
            </a:r>
          </a:p>
        </p:txBody>
      </p:sp>
      <p:sp>
        <p:nvSpPr>
          <p:cNvPr name="TextBox 18" id="18"/>
          <p:cNvSpPr txBox="true"/>
          <p:nvPr/>
        </p:nvSpPr>
        <p:spPr>
          <a:xfrm rot="0">
            <a:off x="880531" y="2408292"/>
            <a:ext cx="4316226" cy="1755807"/>
          </a:xfrm>
          <a:prstGeom prst="rect">
            <a:avLst/>
          </a:prstGeom>
        </p:spPr>
        <p:txBody>
          <a:bodyPr anchor="t" rtlCol="false" tIns="0" lIns="0" bIns="0" rIns="0">
            <a:spAutoFit/>
          </a:bodyPr>
          <a:lstStyle/>
          <a:p>
            <a:pPr algn="ctr">
              <a:lnSpc>
                <a:spcPts val="3446"/>
              </a:lnSpc>
              <a:spcBef>
                <a:spcPct val="0"/>
              </a:spcBef>
            </a:pPr>
            <a:r>
              <a:rPr lang="en-US" sz="2462">
                <a:solidFill>
                  <a:srgbClr val="487661"/>
                </a:solidFill>
                <a:latin typeface="Horizon"/>
                <a:ea typeface="Horizon"/>
                <a:cs typeface="Horizon"/>
                <a:sym typeface="Horizon"/>
              </a:rPr>
              <a:t>Why are we better than our competitors?</a:t>
            </a:r>
          </a:p>
        </p:txBody>
      </p:sp>
      <p:sp>
        <p:nvSpPr>
          <p:cNvPr name="TextBox 19" id="19"/>
          <p:cNvSpPr txBox="true"/>
          <p:nvPr/>
        </p:nvSpPr>
        <p:spPr>
          <a:xfrm rot="0">
            <a:off x="1757449" y="204286"/>
            <a:ext cx="9573964" cy="1029336"/>
          </a:xfrm>
          <a:prstGeom prst="rect">
            <a:avLst/>
          </a:prstGeom>
        </p:spPr>
        <p:txBody>
          <a:bodyPr anchor="t" rtlCol="false" tIns="0" lIns="0" bIns="0" rIns="0">
            <a:spAutoFit/>
          </a:bodyPr>
          <a:lstStyle/>
          <a:p>
            <a:pPr algn="ctr">
              <a:lnSpc>
                <a:spcPts val="7839"/>
              </a:lnSpc>
              <a:spcBef>
                <a:spcPct val="0"/>
              </a:spcBef>
            </a:pPr>
            <a:r>
              <a:rPr lang="en-US" sz="5599">
                <a:solidFill>
                  <a:srgbClr val="B4B4B4"/>
                </a:solidFill>
                <a:latin typeface="Horizon"/>
                <a:ea typeface="Horizon"/>
                <a:cs typeface="Horizon"/>
                <a:sym typeface="Horizon"/>
              </a:rPr>
              <a:t>Project Ellipse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97" r="0" b="-12147"/>
            </a:stretch>
          </a:blipFill>
        </p:spPr>
      </p:sp>
      <p:sp>
        <p:nvSpPr>
          <p:cNvPr name="TextBox 3" id="3"/>
          <p:cNvSpPr txBox="true"/>
          <p:nvPr/>
        </p:nvSpPr>
        <p:spPr>
          <a:xfrm rot="0">
            <a:off x="893551" y="4301100"/>
            <a:ext cx="16500897" cy="3639913"/>
          </a:xfrm>
          <a:prstGeom prst="rect">
            <a:avLst/>
          </a:prstGeom>
        </p:spPr>
        <p:txBody>
          <a:bodyPr anchor="t" rtlCol="false" tIns="0" lIns="0" bIns="0" rIns="0">
            <a:spAutoFit/>
          </a:bodyPr>
          <a:lstStyle/>
          <a:p>
            <a:pPr algn="ctr">
              <a:lnSpc>
                <a:spcPts val="4124"/>
              </a:lnSpc>
              <a:spcBef>
                <a:spcPct val="0"/>
              </a:spcBef>
            </a:pPr>
            <a:r>
              <a:rPr lang="en-US" sz="2946">
                <a:solidFill>
                  <a:srgbClr val="B4B4B4"/>
                </a:solidFill>
                <a:latin typeface="Futura"/>
                <a:ea typeface="Futura"/>
                <a:cs typeface="Futura"/>
                <a:sym typeface="Futura"/>
              </a:rPr>
              <a:t>Project Ellipse aims to</a:t>
            </a:r>
            <a:r>
              <a:rPr lang="en-US" sz="2946">
                <a:solidFill>
                  <a:srgbClr val="B4B4B4"/>
                </a:solidFill>
                <a:latin typeface="Futura"/>
                <a:ea typeface="Futura"/>
                <a:cs typeface="Futura"/>
                <a:sym typeface="Futura"/>
              </a:rPr>
              <a:t> address a critical issue of the mission to Mars: waste disposal and recycling. We have proposed a new revolutionary machine that recycles waste products to create new products. The machine contains four chambers and three inlets and can make life on Mars sustainable. The need for waste disposal can be reduced by up to 70%. Project Ellipse should be considered as a valuable contribution to making life on Mars possible and sustainable. The design emphasises simplicity and the efficient use of resources. The system was made exclusively for life on Mars in a way that works with the Martian environment.  </a:t>
            </a:r>
          </a:p>
        </p:txBody>
      </p:sp>
      <p:grpSp>
        <p:nvGrpSpPr>
          <p:cNvPr name="Group 4" id="4"/>
          <p:cNvGrpSpPr/>
          <p:nvPr/>
        </p:nvGrpSpPr>
        <p:grpSpPr>
          <a:xfrm rot="0">
            <a:off x="-16660" y="-315371"/>
            <a:ext cx="11495994" cy="1790842"/>
            <a:chOff x="0" y="0"/>
            <a:chExt cx="3027752" cy="471662"/>
          </a:xfrm>
        </p:grpSpPr>
        <p:sp>
          <p:nvSpPr>
            <p:cNvPr name="Freeform 5" id="5"/>
            <p:cNvSpPr/>
            <p:nvPr/>
          </p:nvSpPr>
          <p:spPr>
            <a:xfrm flipH="false" flipV="false" rot="0">
              <a:off x="0" y="0"/>
              <a:ext cx="3027752" cy="471662"/>
            </a:xfrm>
            <a:custGeom>
              <a:avLst/>
              <a:gdLst/>
              <a:ahLst/>
              <a:cxnLst/>
              <a:rect r="r" b="b" t="t" l="l"/>
              <a:pathLst>
                <a:path h="471662" w="3027752">
                  <a:moveTo>
                    <a:pt x="34346" y="0"/>
                  </a:moveTo>
                  <a:lnTo>
                    <a:pt x="2993406" y="0"/>
                  </a:lnTo>
                  <a:cubicBezTo>
                    <a:pt x="3002515" y="0"/>
                    <a:pt x="3011251" y="3619"/>
                    <a:pt x="3017692" y="10060"/>
                  </a:cubicBezTo>
                  <a:cubicBezTo>
                    <a:pt x="3024133" y="16501"/>
                    <a:pt x="3027752" y="25237"/>
                    <a:pt x="3027752" y="34346"/>
                  </a:cubicBezTo>
                  <a:lnTo>
                    <a:pt x="3027752" y="437316"/>
                  </a:lnTo>
                  <a:cubicBezTo>
                    <a:pt x="3027752" y="456285"/>
                    <a:pt x="3012374" y="471662"/>
                    <a:pt x="2993406" y="471662"/>
                  </a:cubicBezTo>
                  <a:lnTo>
                    <a:pt x="34346" y="471662"/>
                  </a:lnTo>
                  <a:cubicBezTo>
                    <a:pt x="25237" y="471662"/>
                    <a:pt x="16501" y="468043"/>
                    <a:pt x="10060" y="461602"/>
                  </a:cubicBezTo>
                  <a:cubicBezTo>
                    <a:pt x="3619" y="455161"/>
                    <a:pt x="0" y="446425"/>
                    <a:pt x="0" y="437316"/>
                  </a:cubicBezTo>
                  <a:lnTo>
                    <a:pt x="0" y="34346"/>
                  </a:lnTo>
                  <a:cubicBezTo>
                    <a:pt x="0" y="25237"/>
                    <a:pt x="3619" y="16501"/>
                    <a:pt x="10060" y="10060"/>
                  </a:cubicBezTo>
                  <a:cubicBezTo>
                    <a:pt x="16501" y="3619"/>
                    <a:pt x="25237" y="0"/>
                    <a:pt x="34346" y="0"/>
                  </a:cubicBezTo>
                  <a:close/>
                </a:path>
              </a:pathLst>
            </a:custGeom>
            <a:gradFill rotWithShape="true">
              <a:gsLst>
                <a:gs pos="0">
                  <a:srgbClr val="000000">
                    <a:alpha val="49000"/>
                  </a:srgbClr>
                </a:gs>
                <a:gs pos="100000">
                  <a:srgbClr val="3432C7">
                    <a:alpha val="49000"/>
                  </a:srgbClr>
                </a:gs>
              </a:gsLst>
              <a:lin ang="16200000"/>
            </a:gradFill>
          </p:spPr>
        </p:sp>
        <p:sp>
          <p:nvSpPr>
            <p:cNvPr name="TextBox 6" id="6"/>
            <p:cNvSpPr txBox="true"/>
            <p:nvPr/>
          </p:nvSpPr>
          <p:spPr>
            <a:xfrm>
              <a:off x="0" y="-76200"/>
              <a:ext cx="3027752" cy="5478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6629" y="0"/>
            <a:ext cx="1475470" cy="1475470"/>
          </a:xfrm>
          <a:custGeom>
            <a:avLst/>
            <a:gdLst/>
            <a:ahLst/>
            <a:cxnLst/>
            <a:rect r="r" b="b" t="t" l="l"/>
            <a:pathLst>
              <a:path h="1475470" w="1475470">
                <a:moveTo>
                  <a:pt x="0" y="0"/>
                </a:moveTo>
                <a:lnTo>
                  <a:pt x="1475470" y="0"/>
                </a:lnTo>
                <a:lnTo>
                  <a:pt x="1475470" y="1475470"/>
                </a:lnTo>
                <a:lnTo>
                  <a:pt x="0" y="1475470"/>
                </a:lnTo>
                <a:lnTo>
                  <a:pt x="0" y="0"/>
                </a:lnTo>
                <a:close/>
              </a:path>
            </a:pathLst>
          </a:custGeom>
          <a:blipFill>
            <a:blip r:embed="rId3"/>
            <a:stretch>
              <a:fillRect l="0" t="0" r="0" b="0"/>
            </a:stretch>
          </a:blipFill>
        </p:spPr>
      </p:sp>
      <p:sp>
        <p:nvSpPr>
          <p:cNvPr name="TextBox 8" id="8"/>
          <p:cNvSpPr txBox="true"/>
          <p:nvPr/>
        </p:nvSpPr>
        <p:spPr>
          <a:xfrm rot="0">
            <a:off x="1757449" y="204286"/>
            <a:ext cx="9573964" cy="1029336"/>
          </a:xfrm>
          <a:prstGeom prst="rect">
            <a:avLst/>
          </a:prstGeom>
        </p:spPr>
        <p:txBody>
          <a:bodyPr anchor="t" rtlCol="false" tIns="0" lIns="0" bIns="0" rIns="0">
            <a:spAutoFit/>
          </a:bodyPr>
          <a:lstStyle/>
          <a:p>
            <a:pPr algn="ctr">
              <a:lnSpc>
                <a:spcPts val="7839"/>
              </a:lnSpc>
              <a:spcBef>
                <a:spcPct val="0"/>
              </a:spcBef>
            </a:pPr>
            <a:r>
              <a:rPr lang="en-US" sz="5599">
                <a:solidFill>
                  <a:srgbClr val="B4B4B4"/>
                </a:solidFill>
                <a:latin typeface="Horizon"/>
                <a:ea typeface="Horizon"/>
                <a:cs typeface="Horizon"/>
                <a:sym typeface="Horizon"/>
              </a:rPr>
              <a:t>Project Ellipse</a:t>
            </a:r>
          </a:p>
        </p:txBody>
      </p:sp>
      <p:sp>
        <p:nvSpPr>
          <p:cNvPr name="TextBox 9" id="9"/>
          <p:cNvSpPr txBox="true"/>
          <p:nvPr/>
        </p:nvSpPr>
        <p:spPr>
          <a:xfrm rot="0">
            <a:off x="6052408" y="3329203"/>
            <a:ext cx="6183184" cy="899578"/>
          </a:xfrm>
          <a:prstGeom prst="rect">
            <a:avLst/>
          </a:prstGeom>
        </p:spPr>
        <p:txBody>
          <a:bodyPr anchor="t" rtlCol="false" tIns="0" lIns="0" bIns="0" rIns="0">
            <a:spAutoFit/>
          </a:bodyPr>
          <a:lstStyle/>
          <a:p>
            <a:pPr algn="ctr">
              <a:lnSpc>
                <a:spcPts val="6904"/>
              </a:lnSpc>
              <a:spcBef>
                <a:spcPct val="0"/>
              </a:spcBef>
            </a:pPr>
            <a:r>
              <a:rPr lang="en-US" sz="4932">
                <a:solidFill>
                  <a:srgbClr val="554750"/>
                </a:solidFill>
                <a:latin typeface="Horizon"/>
                <a:ea typeface="Horizon"/>
                <a:cs typeface="Horizon"/>
                <a:sym typeface="Horizon"/>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DAG0zq4pFaI</dc:identifier>
  <dcterms:modified xsi:type="dcterms:W3CDTF">2011-08-01T06:04:30Z</dcterms:modified>
  <cp:revision>1</cp:revision>
  <dc:title>Project Ellipse </dc:title>
</cp:coreProperties>
</file>